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284" r:id="rId5"/>
    <p:sldId id="258" r:id="rId6"/>
    <p:sldId id="287" r:id="rId7"/>
    <p:sldId id="305" r:id="rId8"/>
    <p:sldId id="306" r:id="rId9"/>
    <p:sldId id="307" r:id="rId10"/>
    <p:sldId id="308" r:id="rId11"/>
    <p:sldId id="314" r:id="rId12"/>
    <p:sldId id="316" r:id="rId13"/>
    <p:sldId id="298" r:id="rId14"/>
    <p:sldId id="301" r:id="rId15"/>
    <p:sldId id="299" r:id="rId16"/>
    <p:sldId id="300" r:id="rId17"/>
    <p:sldId id="302" r:id="rId18"/>
    <p:sldId id="309" r:id="rId19"/>
    <p:sldId id="317" r:id="rId20"/>
    <p:sldId id="260" r:id="rId21"/>
    <p:sldId id="290" r:id="rId22"/>
    <p:sldId id="291" r:id="rId23"/>
    <p:sldId id="293" r:id="rId24"/>
    <p:sldId id="292" r:id="rId25"/>
    <p:sldId id="295" r:id="rId26"/>
    <p:sldId id="294" r:id="rId27"/>
    <p:sldId id="310" r:id="rId28"/>
    <p:sldId id="315" r:id="rId29"/>
    <p:sldId id="311" r:id="rId30"/>
    <p:sldId id="296" r:id="rId31"/>
    <p:sldId id="318" r:id="rId32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FF99CC"/>
    <a:srgbClr val="FF6699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71599" y="1772817"/>
            <a:ext cx="7772401" cy="936102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71599" y="2708918"/>
            <a:ext cx="7776866" cy="22905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b="1" cap="all"/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1" cap="all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9243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57200" y="1125749"/>
            <a:ext cx="4040188" cy="104912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2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6699"/>
                </a:solidFill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55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66666"/>
                </a:solidFill>
              </a:rP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1pPr>
      <a:lvl2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2pPr>
      <a:lvl3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3pPr>
      <a:lvl4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4pPr>
      <a:lvl5pPr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5pPr>
      <a:lvl6pPr indent="4572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6pPr>
      <a:lvl7pPr indent="9144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7pPr>
      <a:lvl8pPr indent="13716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8pPr>
      <a:lvl9pPr indent="1828800">
        <a:defRPr sz="4000">
          <a:solidFill>
            <a:srgbClr val="FF6699"/>
          </a:solidFill>
          <a:latin typeface="微软雅黑"/>
          <a:ea typeface="微软雅黑"/>
          <a:cs typeface="微软雅黑"/>
          <a:sym typeface="微软雅黑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solidFill>
            <a:srgbClr val="666666"/>
          </a:solidFill>
          <a:latin typeface="微软雅黑"/>
          <a:ea typeface="微软雅黑"/>
          <a:cs typeface="微软雅黑"/>
          <a:sym typeface="微软雅黑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jpeg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979711" y="2347665"/>
            <a:ext cx="6116217" cy="649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758951">
              <a:defRPr sz="1800">
                <a:solidFill>
                  <a:srgbClr val="000000"/>
                </a:solidFill>
              </a:defRPr>
            </a:pPr>
            <a:r>
              <a:rPr lang="zh-CN" altLang="en-US" sz="3652" dirty="0" smtClean="0">
                <a:solidFill>
                  <a:srgbClr val="FF6699"/>
                </a:solidFill>
              </a:rPr>
              <a:t>混合式移动</a:t>
            </a:r>
            <a:r>
              <a:rPr lang="en-US" altLang="zh-CN" sz="3652" dirty="0" smtClean="0">
                <a:solidFill>
                  <a:srgbClr val="FF6699"/>
                </a:solidFill>
              </a:rPr>
              <a:t>App</a:t>
            </a:r>
            <a:r>
              <a:rPr lang="zh-CN" altLang="en-US" sz="3652" dirty="0" smtClean="0">
                <a:solidFill>
                  <a:srgbClr val="FF6699"/>
                </a:solidFill>
              </a:rPr>
              <a:t>开发</a:t>
            </a:r>
            <a:endParaRPr sz="3652" dirty="0">
              <a:solidFill>
                <a:srgbClr val="FF6699"/>
              </a:solidFill>
            </a:endParaRPr>
          </a:p>
        </p:txBody>
      </p:sp>
      <p:sp>
        <p:nvSpPr>
          <p:cNvPr id="5" name="Shape 48"/>
          <p:cNvSpPr txBox="1">
            <a:spLocks/>
          </p:cNvSpPr>
          <p:nvPr/>
        </p:nvSpPr>
        <p:spPr>
          <a:xfrm>
            <a:off x="3500430" y="3214686"/>
            <a:ext cx="1500198" cy="64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0" marR="0" lvl="0" indent="0" defTabSz="7589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宋培岩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什么样的需求适合用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00032" y="1531624"/>
          <a:ext cx="8286810" cy="36118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2270"/>
                <a:gridCol w="2762270"/>
                <a:gridCol w="2762270"/>
              </a:tblGrid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需求项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适合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不适合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界面交互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页面交互少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页面交互多，尤其输入多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流程逻辑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界面流程简单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复杂的弹窗、来回跳转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硬件调用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少量设备要求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大量设备调用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加密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要求原生的支持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不允许暴漏加密算法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142976" y="1071546"/>
            <a:ext cx="2000264" cy="20002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Activity A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怎样将</a:t>
            </a:r>
            <a:r>
              <a:rPr lang="en-US" altLang="zh-CN" dirty="0" smtClean="0"/>
              <a:t>H5</a:t>
            </a:r>
            <a:r>
              <a:rPr lang="zh-CN" altLang="en-US" dirty="0" smtClean="0"/>
              <a:t>与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结合？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8728" y="1285860"/>
            <a:ext cx="1357322" cy="121444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166" y="1500174"/>
            <a:ext cx="1143008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H5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网页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86512" y="1071546"/>
            <a:ext cx="2000264" cy="20002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Activity B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6248" y="1571612"/>
            <a:ext cx="785808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Intent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3" name="肘形连接符 12"/>
          <p:cNvCxnSpPr>
            <a:endCxn id="7" idx="1"/>
          </p:cNvCxnSpPr>
          <p:nvPr/>
        </p:nvCxnSpPr>
        <p:spPr>
          <a:xfrm>
            <a:off x="2285984" y="1714488"/>
            <a:ext cx="4000528" cy="357190"/>
          </a:xfrm>
          <a:prstGeom prst="bentConnector3">
            <a:avLst>
              <a:gd name="adj1" fmla="val 30896"/>
            </a:avLst>
          </a:prstGeom>
          <a:ln>
            <a:prstDash val="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57224" y="3571876"/>
            <a:ext cx="3571900" cy="278608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2976" y="3786190"/>
            <a:ext cx="2643206" cy="121444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7290" y="4000504"/>
            <a:ext cx="2286016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H5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网页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5214950"/>
            <a:ext cx="2286016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Java 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方法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5400000">
            <a:off x="1428728" y="4929198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 flipH="1" flipV="1">
            <a:off x="2643174" y="4857760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形状 23"/>
          <p:cNvCxnSpPr>
            <a:stCxn id="18" idx="3"/>
            <a:endCxn id="7" idx="2"/>
          </p:cNvCxnSpPr>
          <p:nvPr/>
        </p:nvCxnSpPr>
        <p:spPr>
          <a:xfrm flipV="1">
            <a:off x="3571868" y="3071810"/>
            <a:ext cx="3714776" cy="2357454"/>
          </a:xfrm>
          <a:prstGeom prst="bentConnector2">
            <a:avLst/>
          </a:prstGeom>
          <a:ln>
            <a:prstDash val="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00760" y="4857760"/>
            <a:ext cx="785808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Intent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85852" y="5786454"/>
            <a:ext cx="2286016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Android API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7" name="上下箭头 26"/>
          <p:cNvSpPr/>
          <p:nvPr/>
        </p:nvSpPr>
        <p:spPr>
          <a:xfrm>
            <a:off x="2285984" y="5429264"/>
            <a:ext cx="285752" cy="512204"/>
          </a:xfrm>
          <a:prstGeom prst="up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9" name="爆炸形 1 28"/>
          <p:cNvSpPr/>
          <p:nvPr/>
        </p:nvSpPr>
        <p:spPr>
          <a:xfrm>
            <a:off x="3286116" y="1357298"/>
            <a:ext cx="2857520" cy="1643074"/>
          </a:xfrm>
          <a:prstGeom prst="irregularSeal1">
            <a:avLst/>
          </a:prstGeom>
          <a:solidFill>
            <a:srgbClr val="FF669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Scheme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0" name="爆炸形 1 29"/>
          <p:cNvSpPr/>
          <p:nvPr/>
        </p:nvSpPr>
        <p:spPr>
          <a:xfrm>
            <a:off x="3438516" y="3500438"/>
            <a:ext cx="2857520" cy="1643074"/>
          </a:xfrm>
          <a:prstGeom prst="irregularSeal1">
            <a:avLst/>
          </a:prstGeom>
          <a:solidFill>
            <a:srgbClr val="FF669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桥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Scheme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5" name="Picture 6" descr="Z:\文稿\个人资料\技术分享\参考文档\Screenshots\Screenshot_2015-04-05-20-12-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28738"/>
            <a:ext cx="1245699" cy="2214576"/>
          </a:xfrm>
          <a:prstGeom prst="rect">
            <a:avLst/>
          </a:prstGeom>
          <a:noFill/>
          <a:ln>
            <a:solidFill>
              <a:srgbClr val="FF99C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71670" y="2071678"/>
            <a:ext cx="4357718" cy="92869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&lt;a href=“http://www.baidu.com”&gt;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https://</a:t>
            </a:r>
            <a:r>
              <a:rPr kumimoji="0" lang="en-US" altLang="zh-CN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  r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tsp://   mailto://  smsto://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meimiao://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9454" y="357166"/>
            <a:ext cx="1428728" cy="928694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打开页面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pic>
        <p:nvPicPr>
          <p:cNvPr id="8" name="Picture 7" descr="\\vmware-host\Shared Folders\下载\u=2911810141,917818030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1881184"/>
            <a:ext cx="1333502" cy="133350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00826" y="3714752"/>
            <a:ext cx="2357454" cy="1071570"/>
          </a:xfrm>
          <a:prstGeom prst="roundRect">
            <a:avLst/>
          </a:prstGeom>
          <a:solidFill>
            <a:srgbClr val="00B0F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组装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Intent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网址放在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Data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字段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</p:txBody>
      </p:sp>
      <p:pic>
        <p:nvPicPr>
          <p:cNvPr id="1026" name="Picture 2" descr="\\vmware-host\Shared Folders\桌面\screenshot4\屏幕快照 2015-04-21 上午7.49.2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6876" y="4962547"/>
            <a:ext cx="4933950" cy="1609725"/>
          </a:xfrm>
          <a:prstGeom prst="rect">
            <a:avLst/>
          </a:prstGeom>
          <a:noFill/>
        </p:spPr>
      </p:pic>
      <p:pic>
        <p:nvPicPr>
          <p:cNvPr id="1027" name="Picture 3" descr="\\vmware-host\Shared Folders\桌面\sharepic\about_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3643314"/>
            <a:ext cx="1271590" cy="1271590"/>
          </a:xfrm>
          <a:prstGeom prst="rect">
            <a:avLst/>
          </a:prstGeom>
          <a:noFill/>
          <a:ln>
            <a:solidFill>
              <a:srgbClr val="FF99CC"/>
            </a:solidFill>
          </a:ln>
        </p:spPr>
      </p:pic>
      <p:cxnSp>
        <p:nvCxnSpPr>
          <p:cNvPr id="15" name="直接箭头连接符 14"/>
          <p:cNvCxnSpPr>
            <a:stCxn id="5" idx="3"/>
            <a:endCxn id="6" idx="1"/>
          </p:cNvCxnSpPr>
          <p:nvPr/>
        </p:nvCxnSpPr>
        <p:spPr>
          <a:xfrm flipV="1">
            <a:off x="1674295" y="2536025"/>
            <a:ext cx="39737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3"/>
            <a:endCxn id="8" idx="1"/>
          </p:cNvCxnSpPr>
          <p:nvPr/>
        </p:nvCxnSpPr>
        <p:spPr>
          <a:xfrm>
            <a:off x="6429388" y="2536025"/>
            <a:ext cx="571504" cy="119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8" idx="0"/>
            <a:endCxn id="7" idx="2"/>
          </p:cNvCxnSpPr>
          <p:nvPr/>
        </p:nvCxnSpPr>
        <p:spPr>
          <a:xfrm rot="16200000" flipV="1">
            <a:off x="7358069" y="1571609"/>
            <a:ext cx="595324" cy="23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2"/>
            <a:endCxn id="9" idx="0"/>
          </p:cNvCxnSpPr>
          <p:nvPr/>
        </p:nvCxnSpPr>
        <p:spPr>
          <a:xfrm rot="16200000" flipH="1">
            <a:off x="7423565" y="3458764"/>
            <a:ext cx="500066" cy="119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1"/>
            <a:endCxn id="1027" idx="3"/>
          </p:cNvCxnSpPr>
          <p:nvPr/>
        </p:nvCxnSpPr>
        <p:spPr>
          <a:xfrm rot="10800000" flipV="1">
            <a:off x="4700582" y="4250537"/>
            <a:ext cx="1800244" cy="28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858148" y="1500174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能处理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58148" y="3202546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不能处理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Scheme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pic>
        <p:nvPicPr>
          <p:cNvPr id="12290" name="Picture 2" descr="\\vmware-host\Shared Folders\下载\u=2861195764,1723929130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285860"/>
            <a:ext cx="1714512" cy="1171406"/>
          </a:xfrm>
          <a:prstGeom prst="rect">
            <a:avLst/>
          </a:prstGeom>
          <a:noFill/>
        </p:spPr>
      </p:pic>
      <p:pic>
        <p:nvPicPr>
          <p:cNvPr id="12291" name="Picture 3" descr="\\vmware-host\Shared Folders\下载\u=422049790,1698433406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2818" y="1142984"/>
            <a:ext cx="1519248" cy="1519248"/>
          </a:xfrm>
          <a:prstGeom prst="rect">
            <a:avLst/>
          </a:prstGeom>
          <a:noFill/>
        </p:spPr>
      </p:pic>
      <p:pic>
        <p:nvPicPr>
          <p:cNvPr id="12293" name="Picture 5" descr="\\vmware-host\Shared Folders\下载\u=3664215968,3002287595&amp;fm=21&amp;gp=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1142984"/>
            <a:ext cx="1519248" cy="1519248"/>
          </a:xfrm>
          <a:prstGeom prst="rect">
            <a:avLst/>
          </a:prstGeom>
          <a:noFill/>
        </p:spPr>
      </p:pic>
      <p:pic>
        <p:nvPicPr>
          <p:cNvPr id="12295" name="Picture 7" descr="\\vmware-host\Shared Folders\下载\u=2911810141,917818030&amp;fm=21&amp;gp=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1214422"/>
            <a:ext cx="1333502" cy="1333502"/>
          </a:xfrm>
          <a:prstGeom prst="rect">
            <a:avLst/>
          </a:prstGeom>
          <a:noFill/>
        </p:spPr>
      </p:pic>
      <p:pic>
        <p:nvPicPr>
          <p:cNvPr id="12296" name="Picture 8" descr="Z:\桌面\屏幕快照 2015-04-06 下午7.58.5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45" y="1357298"/>
            <a:ext cx="1285884" cy="1105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7" name="Picture 9" descr="Z:\下载\W020140918530794007734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70704" y="3500438"/>
            <a:ext cx="3100377" cy="2593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直接连接符 14"/>
          <p:cNvCxnSpPr/>
          <p:nvPr/>
        </p:nvCxnSpPr>
        <p:spPr>
          <a:xfrm flipV="1">
            <a:off x="428596" y="2786058"/>
            <a:ext cx="8143932" cy="71438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上箭头 15"/>
          <p:cNvSpPr/>
          <p:nvPr/>
        </p:nvSpPr>
        <p:spPr>
          <a:xfrm rot="10800000">
            <a:off x="4143372" y="3000372"/>
            <a:ext cx="642942" cy="428628"/>
          </a:xfrm>
          <a:prstGeom prst="up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6" descr="Z:\文稿\个人资料\技术分享\参考文档\Screenshots\Screenshot_2015-04-05-20-12-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28205" y="3571878"/>
            <a:ext cx="1486802" cy="2643204"/>
          </a:xfrm>
          <a:prstGeom prst="rect">
            <a:avLst/>
          </a:prstGeom>
          <a:noFill/>
        </p:spPr>
      </p:pic>
      <p:pic>
        <p:nvPicPr>
          <p:cNvPr id="12" name="Picture 7" descr="Z:\文稿\个人资料\技术分享\参考文档\Screenshots\Screenshot_2015-04-05-20-14-1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28403" y="3571877"/>
            <a:ext cx="1486803" cy="264320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06" y="2496919"/>
            <a:ext cx="2035171" cy="6463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Intent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：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网址：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Meimiao://...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6182" y="357166"/>
            <a:ext cx="1477325" cy="9233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MainActivity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onCreat()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onNewIntent()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 descr="\\vmware-host\Shared Folders\桌面\屏幕快照 2015-04-08 上午9.46.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3075" y="428604"/>
            <a:ext cx="3590925" cy="80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786182" y="1714488"/>
            <a:ext cx="2839878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intent.getData().getScheme()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4776" y="2786058"/>
            <a:ext cx="45720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WebInternalProtocolParser</a:t>
            </a:r>
            <a:r>
              <a:rPr lang="en-US" altLang="zh-CN" dirty="0" smtClean="0"/>
              <a:t>.getInstance().</a:t>
            </a:r>
          </a:p>
          <a:p>
            <a:r>
              <a:rPr lang="en-US" altLang="zh-CN" dirty="0" smtClean="0"/>
              <a:t>parse(intent.getDataString(), this);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9222" y="4857760"/>
            <a:ext cx="1000100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活 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3338" y="4857760"/>
            <a:ext cx="101566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订单详情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7982" y="4857760"/>
            <a:ext cx="1071538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私 聊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9743" y="4857760"/>
            <a:ext cx="944223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...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5400000">
            <a:off x="427801" y="3071810"/>
            <a:ext cx="5429288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右箭头 16"/>
          <p:cNvSpPr/>
          <p:nvPr/>
        </p:nvSpPr>
        <p:spPr>
          <a:xfrm>
            <a:off x="2357422" y="2500306"/>
            <a:ext cx="714380" cy="73365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rot="5400000">
            <a:off x="4429918" y="1499380"/>
            <a:ext cx="428628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 rot="5400000">
            <a:off x="4393405" y="2464587"/>
            <a:ext cx="500066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5715008" y="3643314"/>
            <a:ext cx="663000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Intent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5572132" y="4143380"/>
            <a:ext cx="1000132" cy="500066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Scheme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4282" y="1214422"/>
            <a:ext cx="8715436" cy="13849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8000"/>
            <a:r>
              <a:rPr lang="en-US" altLang="zh-CN" sz="2400" b="1" dirty="0" smtClean="0"/>
              <a:t>meimiao://{type}.meimiao/?json_params={params}</a:t>
            </a:r>
            <a:endParaRPr lang="en-US" altLang="zh-CN" sz="2400" dirty="0" smtClean="0"/>
          </a:p>
          <a:p>
            <a:pPr marL="108000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{type}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表示要打开页面的类型</a:t>
            </a:r>
          </a:p>
          <a:p>
            <a:pPr marL="108000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{params}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表示页面的参数，用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编码之后再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urlencode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一次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4282" y="4572008"/>
            <a:ext cx="8715436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8000"/>
            <a:r>
              <a:rPr lang="en-US" altLang="zh-CN" sz="2400" b="1" dirty="0" smtClean="0"/>
              <a:t>meimiao://show_detail.meimiao?json_params=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%7B%22show_id%22%3A%22123%22%7D</a:t>
            </a:r>
          </a:p>
        </p:txBody>
      </p:sp>
      <p:sp>
        <p:nvSpPr>
          <p:cNvPr id="13" name="矩形 12"/>
          <p:cNvSpPr/>
          <p:nvPr/>
        </p:nvSpPr>
        <p:spPr>
          <a:xfrm>
            <a:off x="214282" y="3714752"/>
            <a:ext cx="27927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10800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{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show_id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 “123”}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29058" y="3726894"/>
            <a:ext cx="500066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%7B%22show_id%22%3A%22123%22%7D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5720" y="2857496"/>
            <a:ext cx="430822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例如：打开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123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的商品详情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20" name="直接箭头连接符 19"/>
          <p:cNvCxnSpPr>
            <a:stCxn id="13" idx="3"/>
            <a:endCxn id="14" idx="1"/>
          </p:cNvCxnSpPr>
          <p:nvPr/>
        </p:nvCxnSpPr>
        <p:spPr>
          <a:xfrm>
            <a:off x="3007034" y="3899418"/>
            <a:ext cx="922024" cy="12142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Z:\桌面\屏幕快照 2015-04-06 下午8.22.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46"/>
            <a:ext cx="8429684" cy="5914696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428596" y="76778"/>
            <a:ext cx="8429684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meimiao://open_url.meimiao?json_params=</a:t>
            </a:r>
          </a:p>
          <a:p>
            <a:r>
              <a:rPr lang="en-US" altLang="zh-CN" dirty="0" smtClean="0"/>
              <a:t>%7B%22title%22%3A%22%E6%89%93%E5%BC%80%E6%B4%BB%E5%8A%A8%22%2C%22url%22%3A%22http%3A%2F%2Fwww.baidu.com%2F%22%7D</a:t>
            </a:r>
            <a:endParaRPr lang="zh-CN" altLang="en-US" dirty="0"/>
          </a:p>
        </p:txBody>
      </p:sp>
      <p:sp>
        <p:nvSpPr>
          <p:cNvPr id="10" name="云形标注 9"/>
          <p:cNvSpPr/>
          <p:nvPr/>
        </p:nvSpPr>
        <p:spPr>
          <a:xfrm>
            <a:off x="3500366" y="1214422"/>
            <a:ext cx="5643634" cy="983870"/>
          </a:xfrm>
          <a:prstGeom prst="cloudCallout">
            <a:avLst>
              <a:gd name="adj1" fmla="val -30985"/>
              <a:gd name="adj2" fmla="val -96258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{"title":"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打开活动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","url":"http://www.baidu.com/"}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82" y="71414"/>
            <a:ext cx="8715436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8000"/>
            <a:r>
              <a:rPr lang="en-US" altLang="zh-CN" sz="2400" b="1" dirty="0" smtClean="0"/>
              <a:t>meimiao://show_detail.meimiao?json_params=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%7B%22show_id%22%3A%22123%22%7D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844" y="2571744"/>
            <a:ext cx="714380" cy="4086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解析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00" y="1357298"/>
            <a:ext cx="1392367" cy="646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类型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show_detail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3809063"/>
            <a:ext cx="1285883" cy="175432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参数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%7B%22show_id%22%3A%22123%22%7D</a:t>
            </a:r>
            <a:endParaRPr kumimoji="0" lang="en-US" altLang="zh-CN" sz="1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4678" y="3880501"/>
            <a:ext cx="2591413" cy="646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rlDecode</a:t>
            </a:r>
          </a:p>
          <a:p>
            <a:pPr algn="l" rtl="0" latinLnBrk="1" hangingPunct="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{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show_id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 “123”}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3636" y="2714620"/>
            <a:ext cx="794446" cy="646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Intent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6644" y="2806066"/>
            <a:ext cx="1643042" cy="4086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startActivity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240" y="1353911"/>
            <a:ext cx="2734080" cy="646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对应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Class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ShowDetailActivity.class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785786" y="2071678"/>
            <a:ext cx="571504" cy="50006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/>
          <p:nvPr/>
        </p:nvCxnSpPr>
        <p:spPr>
          <a:xfrm rot="16200000" flipH="1">
            <a:off x="750067" y="3036091"/>
            <a:ext cx="785818" cy="71438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/>
          <p:cNvCxnSpPr/>
          <p:nvPr/>
        </p:nvCxnSpPr>
        <p:spPr>
          <a:xfrm>
            <a:off x="2500298" y="1643050"/>
            <a:ext cx="500066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/>
          <p:cNvCxnSpPr/>
          <p:nvPr/>
        </p:nvCxnSpPr>
        <p:spPr>
          <a:xfrm>
            <a:off x="2428860" y="4286256"/>
            <a:ext cx="642942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/>
          <p:nvPr/>
        </p:nvCxnSpPr>
        <p:spPr>
          <a:xfrm rot="16200000" flipH="1">
            <a:off x="5965041" y="2035959"/>
            <a:ext cx="642942" cy="42862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/>
          <p:nvPr/>
        </p:nvCxnSpPr>
        <p:spPr>
          <a:xfrm rot="5400000" flipH="1" flipV="1">
            <a:off x="5893603" y="3679033"/>
            <a:ext cx="714380" cy="50006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/>
          <p:cNvCxnSpPr/>
          <p:nvPr/>
        </p:nvCxnSpPr>
        <p:spPr>
          <a:xfrm>
            <a:off x="6858016" y="3000372"/>
            <a:ext cx="500066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Scheme</a:t>
            </a:r>
            <a:r>
              <a:rPr lang="zh-CN" altLang="en-US" dirty="0" smtClean="0"/>
              <a:t>协议总结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实现简单，成本低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应用场景非常广泛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容易与运营结合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iOS</a:t>
            </a:r>
            <a:r>
              <a:rPr lang="zh-CN" altLang="en-US" dirty="0" smtClean="0"/>
              <a:t>也可以支持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只支持单向调用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142976" y="1071546"/>
            <a:ext cx="2000264" cy="20002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Activity A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怎样将</a:t>
            </a:r>
            <a:r>
              <a:rPr lang="en-US" altLang="zh-CN" dirty="0" smtClean="0"/>
              <a:t>H5</a:t>
            </a:r>
            <a:r>
              <a:rPr lang="zh-CN" altLang="en-US" dirty="0" smtClean="0"/>
              <a:t>与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结合？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8728" y="1285860"/>
            <a:ext cx="1357322" cy="121444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166" y="1500174"/>
            <a:ext cx="1143008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H5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网页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86512" y="1071546"/>
            <a:ext cx="2000264" cy="20002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Activity B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6248" y="1571612"/>
            <a:ext cx="785808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Intent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3" name="肘形连接符 12"/>
          <p:cNvCxnSpPr>
            <a:endCxn id="7" idx="1"/>
          </p:cNvCxnSpPr>
          <p:nvPr/>
        </p:nvCxnSpPr>
        <p:spPr>
          <a:xfrm>
            <a:off x="2285984" y="1714488"/>
            <a:ext cx="4000528" cy="357190"/>
          </a:xfrm>
          <a:prstGeom prst="bentConnector3">
            <a:avLst>
              <a:gd name="adj1" fmla="val 30896"/>
            </a:avLst>
          </a:prstGeom>
          <a:ln>
            <a:prstDash val="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57224" y="3571876"/>
            <a:ext cx="3571900" cy="278608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2976" y="3786190"/>
            <a:ext cx="2643206" cy="121444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7290" y="4000504"/>
            <a:ext cx="2286016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H5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网页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5214950"/>
            <a:ext cx="2286016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Java </a:t>
            </a: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方法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5400000">
            <a:off x="1428728" y="4929198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 flipH="1" flipV="1">
            <a:off x="2643174" y="4857760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形状 23"/>
          <p:cNvCxnSpPr>
            <a:stCxn id="18" idx="3"/>
            <a:endCxn id="7" idx="2"/>
          </p:cNvCxnSpPr>
          <p:nvPr/>
        </p:nvCxnSpPr>
        <p:spPr>
          <a:xfrm flipV="1">
            <a:off x="3571868" y="3071810"/>
            <a:ext cx="3714776" cy="2357454"/>
          </a:xfrm>
          <a:prstGeom prst="bentConnector2">
            <a:avLst/>
          </a:prstGeom>
          <a:ln>
            <a:prstDash val="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00760" y="4857760"/>
            <a:ext cx="785808" cy="4086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Intent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85852" y="5786454"/>
            <a:ext cx="2286016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Android API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7" name="上下箭头 26"/>
          <p:cNvSpPr/>
          <p:nvPr/>
        </p:nvSpPr>
        <p:spPr>
          <a:xfrm>
            <a:off x="2285984" y="5429264"/>
            <a:ext cx="285752" cy="512204"/>
          </a:xfrm>
          <a:prstGeom prst="up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0" name="爆炸形 1 29"/>
          <p:cNvSpPr/>
          <p:nvPr/>
        </p:nvSpPr>
        <p:spPr>
          <a:xfrm>
            <a:off x="3786182" y="3071810"/>
            <a:ext cx="2857520" cy="1643074"/>
          </a:xfrm>
          <a:prstGeom prst="irregularSeal1">
            <a:avLst/>
          </a:prstGeom>
          <a:solidFill>
            <a:srgbClr val="FF669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桥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42481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endParaRPr lang="en-US" altLang="zh-CN" dirty="0" smtClean="0"/>
          </a:p>
          <a:p>
            <a:pPr lvl="0"/>
            <a:endParaRPr dirty="0"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2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43314"/>
            <a:ext cx="9144000" cy="195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642918"/>
            <a:ext cx="1333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云形标注 7"/>
          <p:cNvSpPr/>
          <p:nvPr/>
        </p:nvSpPr>
        <p:spPr>
          <a:xfrm>
            <a:off x="2714612" y="642918"/>
            <a:ext cx="2500330" cy="1264976"/>
          </a:xfrm>
          <a:prstGeom prst="cloudCallout">
            <a:avLst>
              <a:gd name="adj1" fmla="val -91651"/>
              <a:gd name="adj2" fmla="val 29058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程序员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坚固耐用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6446" y="428604"/>
            <a:ext cx="2786082" cy="112371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需求：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一把椅子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1" name="云形标注 10"/>
          <p:cNvSpPr/>
          <p:nvPr/>
        </p:nvSpPr>
        <p:spPr>
          <a:xfrm>
            <a:off x="2643174" y="2714620"/>
            <a:ext cx="2500330" cy="857256"/>
          </a:xfrm>
          <a:prstGeom prst="cloudCallout">
            <a:avLst>
              <a:gd name="adj1" fmla="val -60779"/>
              <a:gd name="adj2" fmla="val 10544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产品和运营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5143504" y="1857364"/>
            <a:ext cx="4000528" cy="2143140"/>
          </a:xfrm>
          <a:prstGeom prst="irregularSeal1">
            <a:avLst/>
          </a:prstGeom>
          <a:gradFill flip="none" rotWithShape="1">
            <a:gsLst>
              <a:gs pos="0">
                <a:srgbClr val="FF6699">
                  <a:shade val="30000"/>
                  <a:satMod val="115000"/>
                </a:srgbClr>
              </a:gs>
              <a:gs pos="50000">
                <a:srgbClr val="FF6699">
                  <a:shade val="67500"/>
                  <a:satMod val="115000"/>
                </a:srgbClr>
              </a:gs>
              <a:gs pos="100000">
                <a:srgbClr val="FF6699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变化莫测！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85852" y="2500306"/>
            <a:ext cx="7572428" cy="9720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基于</a:t>
            </a:r>
            <a:r>
              <a:rPr lang="en-US" altLang="zh-CN" sz="4000" dirty="0" smtClean="0">
                <a:solidFill>
                  <a:srgbClr val="FF6699"/>
                </a:solidFill>
              </a:rPr>
              <a:t>JS-JavaBridge</a:t>
            </a:r>
            <a:r>
              <a:rPr lang="zh-CN" altLang="en-US" sz="4000" dirty="0" smtClean="0">
                <a:solidFill>
                  <a:srgbClr val="FF6699"/>
                </a:solidFill>
              </a:rPr>
              <a:t>的架构设计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20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5852" y="1357298"/>
            <a:ext cx="7572428" cy="756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4480" y="1571612"/>
            <a:ext cx="1143008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1868" y="1571612"/>
            <a:ext cx="1143008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29256" y="1571612"/>
            <a:ext cx="1143008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15206" y="1571612"/>
            <a:ext cx="1143008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7262" y="2500306"/>
            <a:ext cx="31091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JavaScript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前端统一调用接口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57356" y="2928934"/>
            <a:ext cx="2928958" cy="36933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原生（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 API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）实现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2132" y="2928934"/>
            <a:ext cx="2786082" cy="36933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rtl="0" latinLnBrk="1" hangingPunct="0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 API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）实现</a:t>
            </a:r>
          </a:p>
        </p:txBody>
      </p:sp>
      <p:sp>
        <p:nvSpPr>
          <p:cNvPr id="18" name="矩形 17"/>
          <p:cNvSpPr/>
          <p:nvPr/>
        </p:nvSpPr>
        <p:spPr>
          <a:xfrm>
            <a:off x="1285852" y="3714752"/>
            <a:ext cx="2286016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原生交互方法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5852" y="4286256"/>
            <a:ext cx="2286016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85852" y="4929199"/>
            <a:ext cx="2286016" cy="6463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Android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原生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Native API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实现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29058" y="3714752"/>
            <a:ext cx="2286016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原生交互方法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9058" y="4286256"/>
            <a:ext cx="2286016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UIWebView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29058" y="4929198"/>
            <a:ext cx="2286016" cy="646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原生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Native API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实现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72264" y="3714752"/>
            <a:ext cx="2286016" cy="369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Ajax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交互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72264" y="4286256"/>
            <a:ext cx="2286016" cy="369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内置浏览器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72264" y="4929199"/>
            <a:ext cx="2286016" cy="646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微信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1438" y="1214422"/>
            <a:ext cx="8929718" cy="1008000"/>
          </a:xfrm>
          <a:prstGeom prst="roundRect">
            <a:avLst/>
          </a:prstGeom>
          <a:noFill/>
          <a:ln w="25400" cap="flat">
            <a:solidFill>
              <a:srgbClr val="FF6699"/>
            </a:solidFill>
            <a:prstDash val="dashDot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1500174"/>
            <a:ext cx="97398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H5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页面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1406" y="2357430"/>
            <a:ext cx="8928000" cy="3528000"/>
          </a:xfrm>
          <a:prstGeom prst="roundRect">
            <a:avLst/>
          </a:prstGeom>
          <a:noFill/>
          <a:ln w="25400" cap="flat">
            <a:solidFill>
              <a:srgbClr val="FF6699"/>
            </a:solidFill>
            <a:prstDash val="dashDot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406" y="3845488"/>
            <a:ext cx="129137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smtClean="0">
                <a:solidFill>
                  <a:srgbClr val="FF6699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2000" b="1" dirty="0" smtClean="0">
                <a:solidFill>
                  <a:srgbClr val="FF66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FF6699"/>
                </a:solidFill>
                <a:latin typeface="微软雅黑" pitchFamily="34" charset="-122"/>
                <a:ea typeface="微软雅黑" pitchFamily="34" charset="-122"/>
              </a:rPr>
              <a:t>Bridge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85728"/>
            <a:ext cx="3143272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 anchorCtr="0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Meimiao.share(“99174”)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pic>
        <p:nvPicPr>
          <p:cNvPr id="6146" name="Picture 2" descr="Z:\桌面\屏幕快照 2015-04-06 下午4.44.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6504"/>
            <a:ext cx="1500198" cy="256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3" descr="Z:\桌面\屏幕快照 2015-04-06 下午4.48.5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481430"/>
            <a:ext cx="2643206" cy="2233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786314" y="376238"/>
            <a:ext cx="3929090" cy="192882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 anchorCtr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Meimiao.login(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    function(type){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         alert(“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登陆成功！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”)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     }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1035033"/>
            <a:ext cx="500066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/>
          <p:cNvCxnSpPr/>
          <p:nvPr/>
        </p:nvCxnSpPr>
        <p:spPr>
          <a:xfrm rot="16200000" flipH="1">
            <a:off x="5393537" y="2483659"/>
            <a:ext cx="857256" cy="78581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/>
          <p:cNvCxnSpPr/>
          <p:nvPr/>
        </p:nvCxnSpPr>
        <p:spPr>
          <a:xfrm rot="5400000" flipH="1" flipV="1">
            <a:off x="7036611" y="2483659"/>
            <a:ext cx="857256" cy="78581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295071" y="916530"/>
            <a:ext cx="16071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Js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调用 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ative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1934" y="2702480"/>
            <a:ext cx="16071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Js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调用 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ative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3283" y="2721552"/>
            <a:ext cx="14693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回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调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14480" y="6345816"/>
            <a:ext cx="7429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 smtClean="0">
                <a:solidFill>
                  <a:schemeClr val="bg1"/>
                </a:solidFill>
              </a:rPr>
              <a:t>http://mp.weixin.qq.com/wiki/7/aaa137b55fb2e0456bf8dd9148dd613f.html</a:t>
            </a:r>
            <a:endParaRPr lang="zh-CN" altLang="en-US" u="sng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20" y="4714884"/>
            <a:ext cx="4214842" cy="50006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 anchorCtr="0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Var id = Meimiao.getDeviceId()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3174" y="1000108"/>
            <a:ext cx="5539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accent1"/>
                </a:solidFill>
              </a:rPr>
              <a:t>单向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158" y="4286256"/>
            <a:ext cx="11278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FF0000"/>
                </a:solidFill>
              </a:rPr>
              <a:t>双向  同步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00760" y="2500306"/>
            <a:ext cx="11278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FF0000"/>
                </a:solidFill>
              </a:rPr>
              <a:t>双向  异步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643042" y="4570420"/>
            <a:ext cx="1928826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1714480" y="4202678"/>
            <a:ext cx="16071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Js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调用 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ative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10800000">
            <a:off x="1643042" y="5357826"/>
            <a:ext cx="2000264" cy="158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1857356" y="5429264"/>
            <a:ext cx="14693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Native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回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调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Js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HTML5</a:t>
            </a:r>
            <a:r>
              <a:rPr lang="zh-CN" altLang="en-US" dirty="0" smtClean="0"/>
              <a:t>与原生交互（</a:t>
            </a:r>
            <a:r>
              <a:rPr lang="en-US" altLang="zh-CN" dirty="0" smtClean="0"/>
              <a:t>C/S</a:t>
            </a:r>
            <a:r>
              <a:rPr lang="zh-CN" altLang="en-US" dirty="0" smtClean="0"/>
              <a:t>模式）</a:t>
            </a:r>
            <a:endParaRPr lang="zh-CN" altLang="en-US" dirty="0"/>
          </a:p>
        </p:txBody>
      </p:sp>
      <p:pic>
        <p:nvPicPr>
          <p:cNvPr id="7170" name="Picture 2" descr="Z:\桌面\屏幕快照 2015-04-06 下午5.18.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142984"/>
            <a:ext cx="4556518" cy="3686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1" name="Picture 3" descr="Z:\桌面\屏幕快照 2015-04-06 下午5.18.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95389"/>
            <a:ext cx="4279444" cy="4048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286116" y="4631306"/>
            <a:ext cx="7655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Client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2462" y="4262413"/>
            <a:ext cx="8297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Server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1857356" y="3571876"/>
            <a:ext cx="5143536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dashDot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2857488" y="5500702"/>
            <a:ext cx="131702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3438" y="5500702"/>
            <a:ext cx="62452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Java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7290" y="2149574"/>
            <a:ext cx="7143800" cy="3779756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优点：适用性广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既支持同步方法调用，也支持异步方法调用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既使用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，也适用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iOS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缺点：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连续多次调用接口时，可能会导致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超时异常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不太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推荐使用该方法，除非在接口只偶尔调用的场景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HTML5</a:t>
            </a:r>
            <a:r>
              <a:rPr lang="zh-CN" altLang="en-US" dirty="0" smtClean="0"/>
              <a:t>与原生交互（</a:t>
            </a:r>
            <a:r>
              <a:rPr lang="en-US" altLang="zh-CN" dirty="0" smtClean="0"/>
              <a:t>addInterface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1211035"/>
            <a:ext cx="7283402" cy="64632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mWebView.getSettings().setJavaScriptEnabled(true); 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mWebView</a:t>
            </a:r>
            <a:r>
              <a:rPr lang="en-US" altLang="zh-CN" b="1" dirty="0" smtClean="0">
                <a:solidFill>
                  <a:schemeClr val="bg1"/>
                </a:solidFill>
              </a:rPr>
              <a:t>.addJavascriptInterface</a:t>
            </a:r>
            <a:r>
              <a:rPr lang="en-US" altLang="zh-CN" dirty="0" smtClean="0">
                <a:solidFill>
                  <a:schemeClr val="bg1"/>
                </a:solidFill>
              </a:rPr>
              <a:t>(new JSInterface(), "jsInterface");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Z:\桌面\屏幕快照 2015-04-06 下午6.20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2071678"/>
            <a:ext cx="3813511" cy="3500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0" name="Picture 4" descr="Z:\桌面\屏幕快照 2015-04-06 下午6.31.4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5" y="2143116"/>
            <a:ext cx="3976947" cy="335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圆角矩形 4"/>
          <p:cNvSpPr/>
          <p:nvPr/>
        </p:nvSpPr>
        <p:spPr>
          <a:xfrm>
            <a:off x="1714480" y="2357430"/>
            <a:ext cx="6357982" cy="32349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危险：通过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，可以访问当前设备的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SD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卡上面的任何东西，甚至是联系人信息，短信等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现状：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4.2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以上可以通过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@JavascriptInterface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注解解决，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4.2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之下暂时无解，需寻求其他方式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强烈建议避免使用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addInterface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接口</a:t>
            </a:r>
          </a:p>
          <a:p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Z:\桌面\屏幕快照 2015-04-06 下午5.41.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963" y="1571612"/>
            <a:ext cx="4599037" cy="3200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5" name="Picture 3" descr="Z:\桌面\屏幕快照 2015-04-06 下午5.39.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85926"/>
            <a:ext cx="3524250" cy="183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HTML5</a:t>
            </a:r>
            <a:r>
              <a:rPr lang="zh-CN" altLang="en-US" dirty="0" smtClean="0"/>
              <a:t>与原生交互（</a:t>
            </a:r>
            <a:r>
              <a:rPr lang="en-US" altLang="zh-CN" dirty="0" smtClean="0"/>
              <a:t>JSPrompt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7488" y="3143248"/>
            <a:ext cx="7655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Client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2462" y="4262413"/>
            <a:ext cx="8297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Server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1572398" y="3571876"/>
            <a:ext cx="5143536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dashDot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2357422" y="5500702"/>
            <a:ext cx="131702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3438" y="5500702"/>
            <a:ext cx="62452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Java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4414" y="1571612"/>
            <a:ext cx="7143800" cy="3609497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优点：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简单易用，安全性好。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既支持同步方法调用，也支持异步方法调用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缺点：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只适用于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强烈推荐使用该方法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参考实现：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https://github.com/pedant/safe-java-js-webview-bridge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Z:\桌面\屏幕快照 2015-04-06 下午6.51.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4538" y="1214422"/>
            <a:ext cx="4879462" cy="3752847"/>
          </a:xfrm>
          <a:prstGeom prst="rect">
            <a:avLst/>
          </a:prstGeom>
          <a:noFill/>
        </p:spPr>
      </p:pic>
      <p:pic>
        <p:nvPicPr>
          <p:cNvPr id="11269" name="Picture 5" descr="Z:\桌面\屏幕快照 2015-04-06 下午6.50.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1214422"/>
            <a:ext cx="3952875" cy="366712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HTML5</a:t>
            </a:r>
            <a:r>
              <a:rPr lang="zh-CN" altLang="en-US" sz="3600" dirty="0" smtClean="0"/>
              <a:t>与原生交互（</a:t>
            </a:r>
            <a:r>
              <a:rPr lang="en-US" altLang="zh-CN" sz="3600" dirty="0" smtClean="0"/>
              <a:t>iFrame</a:t>
            </a:r>
            <a:r>
              <a:rPr lang="zh-CN" altLang="en-US" sz="3600" dirty="0" smtClean="0"/>
              <a:t>模式</a:t>
            </a:r>
            <a:r>
              <a:rPr lang="en-US" altLang="zh-CN" sz="3600" dirty="0" smtClean="0"/>
              <a:t>/</a:t>
            </a:r>
            <a:r>
              <a:rPr lang="zh-CN" altLang="en-US" sz="3600" dirty="0" smtClean="0"/>
              <a:t>同）</a:t>
            </a:r>
            <a:endParaRPr lang="zh-CN" altLang="en-US" sz="3600" dirty="0"/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1572398" y="3571876"/>
            <a:ext cx="5143536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dashDot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2786050" y="5181915"/>
            <a:ext cx="131702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7686" y="5181915"/>
            <a:ext cx="108138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F6699"/>
                </a:solidFill>
              </a:rPr>
              <a:t>ObjectC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678" y="4467535"/>
            <a:ext cx="8572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Client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2462" y="4515131"/>
            <a:ext cx="10715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Server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HTML5</a:t>
            </a:r>
            <a:r>
              <a:rPr lang="zh-CN" altLang="en-US" sz="3600" dirty="0" smtClean="0"/>
              <a:t>与原生交互（</a:t>
            </a:r>
            <a:r>
              <a:rPr lang="en-US" altLang="zh-CN" sz="3600" dirty="0" smtClean="0"/>
              <a:t>iFrame</a:t>
            </a:r>
            <a:r>
              <a:rPr lang="zh-CN" altLang="en-US" sz="3600" dirty="0" smtClean="0"/>
              <a:t>模式</a:t>
            </a:r>
            <a:r>
              <a:rPr lang="en-US" altLang="zh-CN" sz="3600" dirty="0" smtClean="0"/>
              <a:t>/</a:t>
            </a:r>
            <a:r>
              <a:rPr lang="zh-CN" altLang="en-US" sz="3600" dirty="0" smtClean="0"/>
              <a:t>异）</a:t>
            </a:r>
            <a:endParaRPr lang="zh-CN" altLang="en-US" sz="3600" dirty="0"/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1643836" y="3571876"/>
            <a:ext cx="5143536" cy="158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dashDot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2786050" y="5181915"/>
            <a:ext cx="131702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7686" y="5181915"/>
            <a:ext cx="108138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F6699"/>
                </a:solidFill>
              </a:rPr>
              <a:t>ObjectC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 descr="Z:\桌面\屏幕快照 2015-04-06 下午6.43.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2521" y="1324263"/>
            <a:ext cx="4760073" cy="3571900"/>
          </a:xfrm>
          <a:prstGeom prst="rect">
            <a:avLst/>
          </a:prstGeom>
          <a:noFill/>
        </p:spPr>
      </p:pic>
      <p:pic>
        <p:nvPicPr>
          <p:cNvPr id="10243" name="Picture 3" descr="Z:\桌面\屏幕快照 2015-04-06 下午6.43.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96" y="1324262"/>
            <a:ext cx="4095876" cy="355713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14678" y="4467535"/>
            <a:ext cx="8572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Client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2462" y="4515131"/>
            <a:ext cx="10715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6699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Server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6699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1538" y="1785926"/>
            <a:ext cx="7143800" cy="3609497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优点：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简单易用，安全性好。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既支持同步方法调用，也支持异步方法调用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缺点：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只适用于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iOS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强烈推荐使用该方法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参考实现：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https://github.com/marcuswestin/WebViewJavascriptBridge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FF6699"/>
                </a:solidFill>
              </a:rPr>
              <a:t>Js-Java</a:t>
            </a:r>
            <a:r>
              <a:rPr lang="zh-CN" altLang="en-US" sz="4000" dirty="0" smtClean="0">
                <a:solidFill>
                  <a:srgbClr val="FF6699"/>
                </a:solidFill>
              </a:rPr>
              <a:t>桥总结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主要解决双向通信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双向通信支持同步</a:t>
            </a:r>
            <a:r>
              <a:rPr lang="en-US" altLang="zh-CN" dirty="0" smtClean="0"/>
              <a:t>/</a:t>
            </a:r>
            <a:r>
              <a:rPr lang="zh-CN" altLang="en-US" dirty="0" smtClean="0"/>
              <a:t>异步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平台（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iOS</a:t>
            </a:r>
            <a:r>
              <a:rPr lang="zh-CN" altLang="en-US" dirty="0" smtClean="0"/>
              <a:t>、微信）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可用于复杂的混合</a:t>
            </a:r>
            <a:r>
              <a:rPr lang="en-US" altLang="zh-CN" dirty="0" smtClean="0"/>
              <a:t>App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实现略复杂，但有可参考的实现</a:t>
            </a:r>
            <a:endParaRPr lang="en-US" altLang="zh-CN" dirty="0" smtClean="0"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27</a:t>
            </a:fld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怎样将</a:t>
            </a:r>
            <a:r>
              <a:rPr lang="en-US" altLang="zh-CN" dirty="0" smtClean="0"/>
              <a:t>H5</a:t>
            </a:r>
            <a:r>
              <a:rPr lang="zh-CN" altLang="en-US" dirty="0" smtClean="0"/>
              <a:t>与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结合总结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Scheme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特点：简单，应用广泛</a:t>
            </a:r>
            <a:endParaRPr lang="en-US" altLang="zh-CN" sz="2400" dirty="0" smtClean="0"/>
          </a:p>
          <a:p>
            <a:pPr lvl="3"/>
            <a:r>
              <a:rPr lang="zh-CN" altLang="en-US" sz="2400" dirty="0" smtClean="0"/>
              <a:t>单向（</a:t>
            </a:r>
            <a:r>
              <a:rPr lang="en-US" altLang="zh-CN" sz="2400" dirty="0" smtClean="0"/>
              <a:t>js -&gt; java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dirty="0" smtClean="0"/>
              <a:t>Js-Java</a:t>
            </a:r>
            <a:r>
              <a:rPr lang="zh-CN" altLang="en-US" dirty="0" smtClean="0"/>
              <a:t>桥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特点：略复杂，功能强大</a:t>
            </a:r>
            <a:endParaRPr lang="en-US" altLang="zh-CN" sz="2400" dirty="0" smtClean="0"/>
          </a:p>
          <a:p>
            <a:pPr lvl="3"/>
            <a:r>
              <a:rPr lang="zh-CN" altLang="en-US" sz="2400" dirty="0" smtClean="0"/>
              <a:t>类似微信</a:t>
            </a:r>
            <a:r>
              <a:rPr lang="en-US" altLang="zh-CN" sz="2400" dirty="0" smtClean="0"/>
              <a:t>API</a:t>
            </a:r>
          </a:p>
          <a:p>
            <a:pPr lvl="3"/>
            <a:r>
              <a:rPr lang="zh-CN" altLang="en-US" sz="2400" dirty="0" smtClean="0"/>
              <a:t>双向（</a:t>
            </a:r>
            <a:r>
              <a:rPr lang="en-US" altLang="zh-CN" sz="2400" dirty="0" smtClean="0"/>
              <a:t>js -&gt; java/java -&gt; js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3"/>
            <a:r>
              <a:rPr lang="zh-CN" altLang="en-US" sz="2400" dirty="0" smtClean="0"/>
              <a:t>同步调用和异步调用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Cookies</a:t>
            </a:r>
          </a:p>
          <a:p>
            <a:pPr lvl="1"/>
            <a:r>
              <a:rPr lang="zh-CN" altLang="en-US" sz="2000" dirty="0" smtClean="0"/>
              <a:t>将</a:t>
            </a:r>
            <a:r>
              <a:rPr lang="en-US" altLang="zh-CN" sz="2000" dirty="0" smtClean="0"/>
              <a:t>token</a:t>
            </a:r>
            <a:r>
              <a:rPr lang="zh-CN" altLang="en-US" sz="2000" dirty="0" smtClean="0"/>
              <a:t>，渠道号，版本号，应用名等通过</a:t>
            </a:r>
            <a:r>
              <a:rPr lang="en-US" altLang="zh-CN" sz="2000" dirty="0" smtClean="0"/>
              <a:t>WebView</a:t>
            </a:r>
            <a:r>
              <a:rPr lang="zh-CN" altLang="en-US" sz="2000" dirty="0" smtClean="0"/>
              <a:t>存到</a:t>
            </a:r>
            <a:r>
              <a:rPr lang="en-US" altLang="zh-CN" sz="2000" dirty="0" smtClean="0"/>
              <a:t>Cookies</a:t>
            </a:r>
          </a:p>
          <a:p>
            <a:pPr lvl="1">
              <a:buNone/>
            </a:pPr>
            <a:r>
              <a:rPr lang="en-US" altLang="zh-CN" sz="2000" dirty="0" smtClean="0"/>
              <a:t>“version=1.7.0; </a:t>
            </a:r>
            <a:r>
              <a:rPr lang="en-US" altLang="zh-CN" sz="2000" dirty="0" smtClean="0">
                <a:solidFill>
                  <a:srgbClr val="C00000"/>
                </a:solidFill>
              </a:rPr>
              <a:t>domain=.meilishuo.com; path=/</a:t>
            </a:r>
            <a:r>
              <a:rPr lang="en-US" altLang="zh-CN" sz="2000" dirty="0" smtClean="0"/>
              <a:t>”</a:t>
            </a:r>
          </a:p>
          <a:p>
            <a:r>
              <a:rPr lang="en-US" altLang="zh-CN" dirty="0" smtClean="0"/>
              <a:t>Proguard</a:t>
            </a:r>
          </a:p>
          <a:p>
            <a:pPr lvl="1"/>
            <a:r>
              <a:rPr lang="en-US" altLang="zh-CN" sz="2000" dirty="0" smtClean="0"/>
              <a:t>Native</a:t>
            </a:r>
            <a:r>
              <a:rPr lang="zh-CN" altLang="en-US" sz="2000" dirty="0" smtClean="0"/>
              <a:t>的方法实现文件是不能混淆的。</a:t>
            </a:r>
            <a:endParaRPr lang="en-US" altLang="zh-CN" sz="2000" dirty="0" smtClean="0"/>
          </a:p>
          <a:p>
            <a:r>
              <a:rPr lang="zh-CN" altLang="en-US" dirty="0" smtClean="0"/>
              <a:t>安全性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白名单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Cookies</a:t>
            </a:r>
            <a:r>
              <a:rPr lang="zh-CN" altLang="en-US" sz="2000" dirty="0" smtClean="0"/>
              <a:t>增加</a:t>
            </a:r>
            <a:r>
              <a:rPr lang="en-US" altLang="zh-CN" sz="2000" dirty="0" smtClean="0"/>
              <a:t>Httponly</a:t>
            </a:r>
          </a:p>
          <a:p>
            <a:pPr lvl="1"/>
            <a:r>
              <a:rPr lang="en-US" altLang="zh-CN" sz="2000" dirty="0" smtClean="0"/>
              <a:t> </a:t>
            </a:r>
            <a:r>
              <a:rPr lang="zh-CN" altLang="en-US" sz="2000" dirty="0" smtClean="0"/>
              <a:t>禁止加载本地</a:t>
            </a:r>
            <a:r>
              <a:rPr lang="en-US" altLang="zh-CN" sz="2000" dirty="0" smtClean="0"/>
              <a:t>html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</p:txBody>
      </p:sp>
      <p:sp>
        <p:nvSpPr>
          <p:cNvPr id="4" name="圆角矩形标注 3"/>
          <p:cNvSpPr/>
          <p:nvPr/>
        </p:nvSpPr>
        <p:spPr>
          <a:xfrm>
            <a:off x="6143636" y="1714488"/>
            <a:ext cx="2643206" cy="715087"/>
          </a:xfrm>
          <a:prstGeom prst="wedgeRoundRectCallout">
            <a:avLst>
              <a:gd name="adj1" fmla="val -53096"/>
              <a:gd name="adj2" fmla="val 8350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症状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服务器读取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cookies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时，经常读不到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5786446" y="3929066"/>
            <a:ext cx="2643206" cy="1021554"/>
          </a:xfrm>
          <a:prstGeom prst="wedgeRoundRectCallout">
            <a:avLst>
              <a:gd name="adj1" fmla="val -65488"/>
              <a:gd name="adj2" fmla="val -53911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症状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：开发时一切正常，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Release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包上运行有问题。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457200" y="1341437"/>
            <a:ext cx="8229600" cy="42481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endParaRPr lang="en-US" altLang="zh-CN" dirty="0" smtClean="0"/>
          </a:p>
          <a:p>
            <a:pPr lvl="0"/>
            <a:endParaRPr dirty="0"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</a:t>
            </a:fld>
            <a:endParaRPr sz="1200">
              <a:solidFill>
                <a:srgbClr val="FFFFFF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0" y="357166"/>
            <a:ext cx="28575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4357694"/>
            <a:ext cx="1914129" cy="228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5860"/>
            <a:ext cx="442915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云形标注 20"/>
          <p:cNvSpPr/>
          <p:nvPr/>
        </p:nvSpPr>
        <p:spPr>
          <a:xfrm>
            <a:off x="4357686" y="2928934"/>
            <a:ext cx="4572032" cy="1452381"/>
          </a:xfrm>
          <a:prstGeom prst="cloudCallout">
            <a:avLst>
              <a:gd name="adj1" fmla="val -67171"/>
              <a:gd name="adj2" fmla="val 77778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哥们儿，能不能瞄准点？！！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4744" y="357166"/>
            <a:ext cx="271464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多么希望</a:t>
            </a:r>
            <a:r>
              <a:rPr lang="en-US" altLang="zh-CN" sz="3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...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4214810" y="714356"/>
            <a:ext cx="4000528" cy="2143140"/>
          </a:xfrm>
          <a:prstGeom prst="irregularSeal1">
            <a:avLst/>
          </a:prstGeom>
          <a:gradFill flip="none" rotWithShape="1">
            <a:gsLst>
              <a:gs pos="0">
                <a:srgbClr val="FF6699">
                  <a:shade val="30000"/>
                  <a:satMod val="115000"/>
                </a:srgbClr>
              </a:gs>
              <a:gs pos="50000">
                <a:srgbClr val="FF6699">
                  <a:shade val="67500"/>
                  <a:satMod val="115000"/>
                </a:srgbClr>
              </a:gs>
              <a:gs pos="100000">
                <a:srgbClr val="FF6699">
                  <a:shade val="100000"/>
                  <a:satMod val="115000"/>
                </a:srgbClr>
              </a:gs>
            </a:gsLst>
            <a:lin ang="189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朝令夕改！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1643050"/>
            <a:ext cx="8229600" cy="1285884"/>
          </a:xfrm>
        </p:spPr>
        <p:txBody>
          <a:bodyPr/>
          <a:lstStyle/>
          <a:p>
            <a:r>
              <a:rPr lang="en-US" altLang="zh-CN" sz="2000" dirty="0" smtClean="0"/>
              <a:t>HTML5</a:t>
            </a:r>
            <a:r>
              <a:rPr lang="zh-CN" altLang="en-US" sz="2000" dirty="0" smtClean="0"/>
              <a:t>规划中的碎片化程度降低仍然未真正实现；</a:t>
            </a:r>
            <a:endParaRPr lang="en-US" altLang="zh-CN" sz="2000" dirty="0" smtClean="0"/>
          </a:p>
          <a:p>
            <a:r>
              <a:rPr lang="zh-CN" altLang="en-US" sz="2000" dirty="0" smtClean="0"/>
              <a:t>国产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山寨机尤其是篡改过操作系统的手机，适配问题尤其严重；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b="1" dirty="0" smtClean="0">
                <a:solidFill>
                  <a:srgbClr val="C00000"/>
                </a:solidFill>
              </a:rPr>
              <a:t>解决思路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/>
              <a:t>更多的适配测试与修复，尽量使用标准的</a:t>
            </a:r>
            <a:r>
              <a:rPr lang="en-US" altLang="zh-CN" sz="2000" b="1" dirty="0" smtClean="0"/>
              <a:t>JS</a:t>
            </a:r>
            <a:r>
              <a:rPr lang="zh-CN" altLang="en-US" sz="2000" b="1" dirty="0" smtClean="0"/>
              <a:t>，</a:t>
            </a:r>
            <a:r>
              <a:rPr lang="en-US" altLang="zh-CN" sz="2000" b="1" dirty="0" smtClean="0"/>
              <a:t>CSS</a:t>
            </a:r>
            <a:r>
              <a:rPr lang="zh-CN" altLang="en-US" sz="2000" b="1" dirty="0" smtClean="0"/>
              <a:t>接口。</a:t>
            </a:r>
            <a:endParaRPr lang="zh-CN" altLang="en-US" sz="2000" b="1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428596" y="3643314"/>
            <a:ext cx="8229600" cy="221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流畅性常常比不上原生应用；</a:t>
            </a:r>
            <a:endParaRPr kumimoji="0" lang="en-US" altLang="zh-CN" sz="2000" i="0" u="none" strike="noStrike" kern="0" cap="none" spc="0" normalizeH="0" baseline="0" noProof="0" dirty="0" smtClean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解决思路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不断尝试，选择最合适的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UI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实现样式，放弃花哨无用的设计；着重从渲染优化性能。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微信与自己实现的桥对硬件接口支持不一致；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解决思路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1.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多个平台都有的接口，尽量定义的与微信一致。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2.</a:t>
            </a:r>
            <a:r>
              <a:rPr kumimoji="0" lang="en-US" altLang="zh-CN" sz="2000" b="1" i="0" u="none" strike="noStrike" kern="0" cap="none" spc="0" normalizeH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针对平台选择合适的产品功能，提升最有价值的功能点，删减可能出现负担的功能点。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5720" y="1000108"/>
            <a:ext cx="8358246" cy="51077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适配问题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5720" y="2989662"/>
            <a:ext cx="8358246" cy="51077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 体验问题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 bwMode="auto">
          <a:xfrm>
            <a:off x="1265210" y="3000372"/>
            <a:ext cx="226536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cap="all" dirty="0">
                <a:latin typeface="Times New Roman"/>
                <a:ea typeface="ＭＳ Ｐゴシック" charset="0"/>
                <a:cs typeface="Times New Roman"/>
              </a:rPr>
              <a:t>Thanks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57522"/>
            <a:ext cx="6223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2"/>
          <p:cNvPicPr>
            <a:picLocks noChangeAspect="1"/>
          </p:cNvPicPr>
          <p:nvPr/>
        </p:nvPicPr>
        <p:blipFill>
          <a:blip r:embed="rId3"/>
          <a:srcRect l="-6200" r="-6200"/>
          <a:stretch>
            <a:fillRect/>
          </a:stretch>
        </p:blipFill>
        <p:spPr>
          <a:xfrm>
            <a:off x="3428992" y="1896132"/>
            <a:ext cx="5178406" cy="30330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000108"/>
            <a:ext cx="278608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云形标注 7"/>
          <p:cNvSpPr/>
          <p:nvPr/>
        </p:nvSpPr>
        <p:spPr>
          <a:xfrm>
            <a:off x="1214414" y="235198"/>
            <a:ext cx="5500726" cy="1264976"/>
          </a:xfrm>
          <a:prstGeom prst="cloudCallout">
            <a:avLst>
              <a:gd name="adj1" fmla="val -21400"/>
              <a:gd name="adj2" fmla="val 8146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神马？今天又要吃披萨！</a:t>
            </a:r>
            <a:endParaRPr kumimoji="0" lang="en-US" altLang="zh-CN" sz="240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又是搞到凌晨的节奏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...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3357586" cy="22338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0300" y="3000372"/>
            <a:ext cx="2512294" cy="3000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3857628"/>
            <a:ext cx="3132099" cy="20859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28596" y="3929066"/>
            <a:ext cx="148694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Android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8840" y="5406112"/>
            <a:ext cx="6886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iOS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2198" y="4929198"/>
            <a:ext cx="114550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Html5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42976" y="1000108"/>
            <a:ext cx="1357322" cy="45720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这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个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需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求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很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简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单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5074" y="928670"/>
            <a:ext cx="1357322" cy="45720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怎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么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实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现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我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不</a:t>
            </a: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管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571736" y="142852"/>
            <a:ext cx="3571900" cy="107157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明天上线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5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4868333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2882" y="3286124"/>
            <a:ext cx="6586902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云形标注 11"/>
          <p:cNvSpPr/>
          <p:nvPr/>
        </p:nvSpPr>
        <p:spPr>
          <a:xfrm>
            <a:off x="3929058" y="357166"/>
            <a:ext cx="4786346" cy="1714512"/>
          </a:xfrm>
          <a:prstGeom prst="cloudCallout">
            <a:avLst>
              <a:gd name="adj1" fmla="val -45679"/>
              <a:gd name="adj2" fmla="val 8526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变化莫测、朝令夕改、时间紧任务重</a:t>
            </a:r>
            <a:endParaRPr kumimoji="0" lang="en-US" altLang="zh-CN" sz="200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这可怎么办哪？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642910" y="3857628"/>
            <a:ext cx="3714776" cy="1131391"/>
          </a:xfrm>
          <a:prstGeom prst="cloudCallout">
            <a:avLst>
              <a:gd name="adj1" fmla="val 33032"/>
              <a:gd name="adj2" fmla="val 123987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Html5+Native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Z:\文稿\个人资料\技术分享\参考文档\Screenshots\Screenshot_2015-04-05-20-11-1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48256" y="428604"/>
            <a:ext cx="2857062" cy="507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 descr="Z:\文稿\个人资料\技术分享\参考文档\Screenshots\Screenshot_2015-04-05-20-12-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4305" y="428603"/>
            <a:ext cx="2893239" cy="5143535"/>
          </a:xfrm>
          <a:prstGeom prst="rect">
            <a:avLst/>
          </a:prstGeom>
          <a:noFill/>
        </p:spPr>
      </p:pic>
      <p:pic>
        <p:nvPicPr>
          <p:cNvPr id="5127" name="Picture 7" descr="Z:\文稿\个人资料\技术分享\参考文档\Screenshots\Screenshot_2015-04-05-20-14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6479" y="428604"/>
            <a:ext cx="2893239" cy="514353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5643570" y="642918"/>
            <a:ext cx="357190" cy="36933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500034" y="1285860"/>
            <a:ext cx="2071702" cy="2071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原生开发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7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0100" y="2500306"/>
            <a:ext cx="85375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iOS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客户端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8662" y="3992741"/>
            <a:ext cx="1285884" cy="5078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App Store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5786" y="5064311"/>
            <a:ext cx="1500198" cy="5078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iOS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开发团队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1" name="上箭头 20"/>
          <p:cNvSpPr/>
          <p:nvPr/>
        </p:nvSpPr>
        <p:spPr>
          <a:xfrm>
            <a:off x="1142976" y="3438293"/>
            <a:ext cx="785818" cy="490773"/>
          </a:xfrm>
          <a:prstGeom prst="up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662" y="1571612"/>
            <a:ext cx="1143008" cy="5078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3" name="上箭头 22"/>
          <p:cNvSpPr/>
          <p:nvPr/>
        </p:nvSpPr>
        <p:spPr>
          <a:xfrm>
            <a:off x="1142976" y="4509863"/>
            <a:ext cx="785818" cy="490773"/>
          </a:xfrm>
          <a:prstGeom prst="up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500430" y="1285860"/>
            <a:ext cx="2071702" cy="207170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0496" y="2500306"/>
            <a:ext cx="1057340" cy="6463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kumimoji="0" lang="en-US" altLang="zh-CN" sz="1800" i="0" u="none" strike="noStrike" normalizeH="0" baseline="0" dirty="0" smtClean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normalizeH="0" baseline="0" dirty="0" smtClean="0">
                <a:solidFill>
                  <a:schemeClr val="tx1"/>
                </a:solidFill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客户端</a:t>
            </a:r>
            <a:endParaRPr kumimoji="0" lang="zh-CN" altLang="en-US" sz="1800" i="0" u="none" strike="noStrike" normalizeH="0" baseline="0" dirty="0">
              <a:solidFill>
                <a:schemeClr val="tx1"/>
              </a:solidFill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86182" y="3992741"/>
            <a:ext cx="1500198" cy="5078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多个安卓市场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43306" y="5064311"/>
            <a:ext cx="1928826" cy="5078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Android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开发团队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29" name="上箭头 28"/>
          <p:cNvSpPr/>
          <p:nvPr/>
        </p:nvSpPr>
        <p:spPr>
          <a:xfrm>
            <a:off x="4143372" y="3438293"/>
            <a:ext cx="785818" cy="490773"/>
          </a:xfrm>
          <a:prstGeom prst="up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29058" y="1571612"/>
            <a:ext cx="1143008" cy="5078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1" name="上箭头 30"/>
          <p:cNvSpPr/>
          <p:nvPr/>
        </p:nvSpPr>
        <p:spPr>
          <a:xfrm>
            <a:off x="4143372" y="4509863"/>
            <a:ext cx="785818" cy="490773"/>
          </a:xfrm>
          <a:prstGeom prst="up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500826" y="1285860"/>
            <a:ext cx="2071702" cy="207170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16" y="2559604"/>
            <a:ext cx="1477325" cy="36933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微信公众账号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29454" y="3992741"/>
            <a:ext cx="1285884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网站服务器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00826" y="5064311"/>
            <a:ext cx="2143140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Web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前端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开发团队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6" name="上箭头 35"/>
          <p:cNvSpPr/>
          <p:nvPr/>
        </p:nvSpPr>
        <p:spPr>
          <a:xfrm>
            <a:off x="7143768" y="3438293"/>
            <a:ext cx="785818" cy="490773"/>
          </a:xfrm>
          <a:prstGeom prst="up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29454" y="1571612"/>
            <a:ext cx="1143008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8" name="上箭头 37"/>
          <p:cNvSpPr/>
          <p:nvPr/>
        </p:nvSpPr>
        <p:spPr>
          <a:xfrm>
            <a:off x="7143768" y="4509863"/>
            <a:ext cx="785818" cy="490773"/>
          </a:xfrm>
          <a:prstGeom prst="up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285984" y="4071942"/>
            <a:ext cx="4429156" cy="171451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三组开发人员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开发周期不统一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上线周期时间长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500034" y="1285860"/>
            <a:ext cx="2071702" cy="2071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FF6699"/>
                </a:solidFill>
              </a:rPr>
              <a:t>混合式开发</a:t>
            </a:r>
            <a:endParaRPr sz="4000" dirty="0">
              <a:solidFill>
                <a:srgbClr val="FF6699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6224222"/>
            <a:ext cx="2133600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8</a:t>
            </a:fld>
            <a:endParaRPr sz="120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0100" y="2711233"/>
            <a:ext cx="98841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客户端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500430" y="1285860"/>
            <a:ext cx="2071702" cy="207170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44362" y="2639795"/>
            <a:ext cx="784828" cy="6463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iOS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客户端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29058" y="1571612"/>
            <a:ext cx="1143008" cy="5078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500826" y="1285860"/>
            <a:ext cx="2071702" cy="207170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16" y="2559604"/>
            <a:ext cx="1477325" cy="36933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微信公众账号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29058" y="4421369"/>
            <a:ext cx="1285884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网站服务器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00430" y="5492939"/>
            <a:ext cx="2143140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Web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/>
              </a:rPr>
              <a:t>前端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开发团队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6" name="上箭头 35"/>
          <p:cNvSpPr/>
          <p:nvPr/>
        </p:nvSpPr>
        <p:spPr>
          <a:xfrm>
            <a:off x="4143372" y="3866921"/>
            <a:ext cx="785818" cy="490773"/>
          </a:xfrm>
          <a:prstGeom prst="up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29454" y="1571612"/>
            <a:ext cx="1143008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2910" y="1357298"/>
            <a:ext cx="1785950" cy="114300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上箭头 37"/>
          <p:cNvSpPr/>
          <p:nvPr/>
        </p:nvSpPr>
        <p:spPr>
          <a:xfrm>
            <a:off x="4143372" y="4938491"/>
            <a:ext cx="785818" cy="490773"/>
          </a:xfrm>
          <a:prstGeom prst="up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571472" y="3643314"/>
            <a:ext cx="7929618" cy="71438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8662" y="1500174"/>
            <a:ext cx="1143008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0601" y="2143116"/>
            <a:ext cx="9996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43306" y="1357298"/>
            <a:ext cx="1785950" cy="114300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00496" y="1500174"/>
            <a:ext cx="1143008" cy="5078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Calibri"/>
                <a:sym typeface="Calibri"/>
              </a:rPr>
              <a:t>新功能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Calibri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72435" y="2143116"/>
            <a:ext cx="9996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WebView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43570" y="4071942"/>
            <a:ext cx="3143272" cy="1328021"/>
          </a:xfrm>
          <a:prstGeom prst="roundRect">
            <a:avLst/>
          </a:prstGeom>
          <a:solidFill>
            <a:srgbClr val="FF669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一个顶三个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随时上线，无需升级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H5</a:t>
            </a:r>
            <a:r>
              <a:rPr lang="zh-CN" altLang="en-US" dirty="0" smtClean="0"/>
              <a:t>这么好，干脆全都用它好了！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00032" y="1142984"/>
          <a:ext cx="8286810" cy="4572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2270"/>
                <a:gridCol w="2762270"/>
                <a:gridCol w="2762270"/>
              </a:tblGrid>
              <a:tr h="571504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HTML5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原生</a:t>
                      </a:r>
                      <a:r>
                        <a:rPr lang="en-US" altLang="zh-CN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大量的页面交互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差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硬件调用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差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复杂的多页面流程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差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动态的内容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中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动态的界面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差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功能发布时效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差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故障修复时效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优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差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</TotalTime>
  <Words>1705</Words>
  <Application>Microsoft Office PowerPoint</Application>
  <PresentationFormat>全屏显示(4:3)</PresentationFormat>
  <Paragraphs>322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Default</vt:lpstr>
      <vt:lpstr>混合式移动App开发</vt:lpstr>
      <vt:lpstr>幻灯片 2</vt:lpstr>
      <vt:lpstr>幻灯片 3</vt:lpstr>
      <vt:lpstr>幻灯片 4</vt:lpstr>
      <vt:lpstr>幻灯片 5</vt:lpstr>
      <vt:lpstr>幻灯片 6</vt:lpstr>
      <vt:lpstr>原生开发</vt:lpstr>
      <vt:lpstr>混合式开发</vt:lpstr>
      <vt:lpstr>H5这么好，干脆全都用它好了！</vt:lpstr>
      <vt:lpstr>什么样的需求适合用H5？</vt:lpstr>
      <vt:lpstr>怎样将H5与Native结合？</vt:lpstr>
      <vt:lpstr>Scheme原理</vt:lpstr>
      <vt:lpstr>Scheme协议</vt:lpstr>
      <vt:lpstr>幻灯片 14</vt:lpstr>
      <vt:lpstr>Scheme协议</vt:lpstr>
      <vt:lpstr>幻灯片 16</vt:lpstr>
      <vt:lpstr>幻灯片 17</vt:lpstr>
      <vt:lpstr>Scheme协议总结</vt:lpstr>
      <vt:lpstr>怎样将H5与Native结合？</vt:lpstr>
      <vt:lpstr>基于JS-JavaBridge的架构设计</vt:lpstr>
      <vt:lpstr>幻灯片 21</vt:lpstr>
      <vt:lpstr>HTML5与原生交互（C/S模式）</vt:lpstr>
      <vt:lpstr>HTML5与原生交互（addInterface）</vt:lpstr>
      <vt:lpstr>HTML5与原生交互（JSPrompt）</vt:lpstr>
      <vt:lpstr>HTML5与原生交互（iFrame模式/同）</vt:lpstr>
      <vt:lpstr>HTML5与原生交互（iFrame模式/异）</vt:lpstr>
      <vt:lpstr>Js-Java桥总结</vt:lpstr>
      <vt:lpstr>怎样将H5与Native结合总结</vt:lpstr>
      <vt:lpstr>注意问题</vt:lpstr>
      <vt:lpstr>经验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Android开发面面观</dc:title>
  <cp:lastModifiedBy>Windows 用户</cp:lastModifiedBy>
  <cp:revision>240</cp:revision>
  <dcterms:modified xsi:type="dcterms:W3CDTF">2015-10-27T02:44:02Z</dcterms:modified>
</cp:coreProperties>
</file>